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70" r:id="rId3"/>
    <p:sldId id="274" r:id="rId4"/>
    <p:sldId id="285" r:id="rId5"/>
    <p:sldId id="284" r:id="rId6"/>
    <p:sldId id="283" r:id="rId7"/>
    <p:sldId id="282" r:id="rId8"/>
    <p:sldId id="286" r:id="rId9"/>
    <p:sldId id="280" r:id="rId10"/>
    <p:sldId id="279" r:id="rId11"/>
    <p:sldId id="278" r:id="rId12"/>
    <p:sldId id="277" r:id="rId13"/>
    <p:sldId id="289" r:id="rId14"/>
    <p:sldId id="290" r:id="rId15"/>
    <p:sldId id="288" r:id="rId16"/>
    <p:sldId id="287" r:id="rId17"/>
    <p:sldId id="276" r:id="rId18"/>
    <p:sldId id="292" r:id="rId19"/>
    <p:sldId id="275" r:id="rId20"/>
    <p:sldId id="273" r:id="rId21"/>
    <p:sldId id="272" r:id="rId22"/>
    <p:sldId id="271" r:id="rId23"/>
    <p:sldId id="295" r:id="rId24"/>
    <p:sldId id="294" r:id="rId25"/>
    <p:sldId id="293" r:id="rId26"/>
    <p:sldId id="268" r:id="rId27"/>
    <p:sldId id="267" r:id="rId28"/>
    <p:sldId id="299" r:id="rId29"/>
    <p:sldId id="298" r:id="rId30"/>
    <p:sldId id="300" r:id="rId31"/>
    <p:sldId id="297" r:id="rId32"/>
    <p:sldId id="302" r:id="rId33"/>
    <p:sldId id="301" r:id="rId34"/>
    <p:sldId id="266" r:id="rId35"/>
    <p:sldId id="303" r:id="rId36"/>
    <p:sldId id="304" r:id="rId37"/>
    <p:sldId id="305" r:id="rId38"/>
    <p:sldId id="306" r:id="rId39"/>
    <p:sldId id="258" r:id="rId4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2274" y="10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F8BDCF-0587-42A5-80A6-3E84BFCF35BD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FEB1B-02AC-4D13-95FC-16ADD1B8D9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357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FEB1B-02AC-4D13-95FC-16ADD1B8D91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802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710D-1C54-416F-BB27-9C5D06AEA8A0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5B93-45ED-4A26-A391-1232A142D8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094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710D-1C54-416F-BB27-9C5D06AEA8A0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5B93-45ED-4A26-A391-1232A142D8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765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710D-1C54-416F-BB27-9C5D06AEA8A0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5B93-45ED-4A26-A391-1232A142D8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855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710D-1C54-416F-BB27-9C5D06AEA8A0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5B93-45ED-4A26-A391-1232A142D8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300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710D-1C54-416F-BB27-9C5D06AEA8A0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5B93-45ED-4A26-A391-1232A142D8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108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710D-1C54-416F-BB27-9C5D06AEA8A0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5B93-45ED-4A26-A391-1232A142D8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333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710D-1C54-416F-BB27-9C5D06AEA8A0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5B93-45ED-4A26-A391-1232A142D8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6652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710D-1C54-416F-BB27-9C5D06AEA8A0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5B93-45ED-4A26-A391-1232A142D8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679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710D-1C54-416F-BB27-9C5D06AEA8A0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5B93-45ED-4A26-A391-1232A142D8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642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710D-1C54-416F-BB27-9C5D06AEA8A0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5B93-45ED-4A26-A391-1232A142D8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124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710D-1C54-416F-BB27-9C5D06AEA8A0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5B93-45ED-4A26-A391-1232A142D8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137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2710D-1C54-416F-BB27-9C5D06AEA8A0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15B93-45ED-4A26-A391-1232A142D8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118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rant.ru/products/ipo/prime/doc/407983779/#0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rant.ru/products/ipo/prime/doc/407983779/#0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rant.ru/products/ipo/prime/doc/407983779/#10111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arant.ru/products/ipo/prime/doc/407983779/#10222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8011886" cy="2114323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2.4. ГИГИЕНА ДЕТЕЙ И ПОДРОСТКОВ МЕТОДИЧЕСКИЕ РЕКОМЕНДАЦИИ ПО ОБЕСПЕЧЕНИЮ ОПТИМИЗАЦИИ УЧЕБНОЙ НАГРУЗКИ В ОБЩЕОБРАЗОВАТЕЛЬНЫХ ОРГАНИЗАЦИЯХ МЕТОДИЧЕСКИЕ РЕКОМЕНДАЦИИ </a:t>
            </a:r>
            <a:r>
              <a:rPr 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МР </a:t>
            </a:r>
            <a:r>
              <a:rPr 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2.4.0331-23.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1943" y="4833256"/>
            <a:ext cx="6096000" cy="1150257"/>
          </a:xfrm>
          <a:solidFill>
            <a:schemeClr val="bg2"/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Североуральского отдела Управления Роспотребнадзора и ФФБУЗ «ЦГиЭ»- отдел за  условиями воспитания и обучения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3261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6645527"/>
              </p:ext>
            </p:extLst>
          </p:nvPr>
        </p:nvGraphicFramePr>
        <p:xfrm>
          <a:off x="2339294" y="498290"/>
          <a:ext cx="9014506" cy="55338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84367"/>
                <a:gridCol w="3784367"/>
                <a:gridCol w="1445772"/>
              </a:tblGrid>
              <a:tr h="0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Продолжительность одного вида учебной деятельности на занятии, мин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1 - 4 классы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5 - 7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5 - 9 классы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7 - 10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10 - 11 классы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7 - 10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0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Плотность урока (отношение времени, затраченного на учебную деятельность, к общему времени), %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1 - 4 классы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60 - 80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5 - 9 классы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70 - 90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10 - 11 классы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70 - 90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0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Моторная плотность урока физической культуры, %, не менее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0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Перерыв во время занятий для гимнастики, не менее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мин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0">
                <a:tc row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Продолжительность выполнения домашних заданий, не более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класс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 ч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2 - 3 классы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 ч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4 - 5 классы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 ч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6 - 8 классы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 ч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9 - 11 классы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 ч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15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7613223"/>
              </p:ext>
            </p:extLst>
          </p:nvPr>
        </p:nvGraphicFramePr>
        <p:xfrm>
          <a:off x="2397351" y="1436981"/>
          <a:ext cx="8357735" cy="39913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08649"/>
                <a:gridCol w="3508649"/>
                <a:gridCol w="1340437"/>
              </a:tblGrid>
              <a:tr h="1140227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Продолжительность выполнения домашних заданий в детских санаториях, не более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1 - 4 классы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домашние задания не задают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4751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5 - 11 классы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 ч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/>
                </a:tc>
              </a:tr>
              <a:tr h="475189">
                <a:tc row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 ежедневного комплекта учебников и письменных принадлежностей, не более, кг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1 - 2 классы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4751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3 - 4 классы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4751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5 - 6 классы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4751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7 - 8 классы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4751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9 - 11 классы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82970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1741714" y="365125"/>
            <a:ext cx="9753600" cy="594008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п. 2.4.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урока рекомендуется организовывать с учетом физиологических особенностей ребенка и распределять по интенсивности умственной деятельности на три этапа, различающиеся по продолжительности, объему нагрузки и видам деятельности:</a:t>
            </a:r>
          </a:p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период врабатывания (начало урока, учебной недели, после каникулярного отдыха), когда снижена продуктивность учебной деятельности. В период врабатывания рекомендуется проводить подготовительную часть урока продолжительностью 7 - 10 минут, во время которых выполняются упражнения, направленные на достижение врабатывания организма обучающихся к основной части урока. Подготовительная часть урока может включать проверку домашних заданий, повторение ранее пройденного материала;</a:t>
            </a:r>
          </a:p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период наиболее высокой умственной работоспособности (середина урока), когда рекомендуется излагать новый материал, проводить контрольные и проверочные работы. Данный период - основная часть урока продолжительностью около 25 - 30 минут.</a:t>
            </a:r>
          </a:p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период утомления, в который проявляются начальные признаки утомления (частое отвлечение, двигательное беспокойство, рассеянность внимания). В данный период рекомендуется проводить заключительную часть урока продолжительностью 5 - 7 минут.</a:t>
            </a:r>
            <a:endParaRPr lang="ru-RU" sz="20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043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1611086" y="151179"/>
            <a:ext cx="10363200" cy="655564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п. 2.5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Обучающиеся в классе могут отличаться по темпу усвоения знаний, способностям, по умственной работоспособности, утомляемости и продолжительности восстановления умственной работоспособности. Продолжительность отдельных периодов умственной работоспособности у разных обучающихся может зависеть от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0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чем младше ребенок, тем продолжительнее период врабатывания, короче </a:t>
            </a:r>
            <a:endParaRPr lang="ru-RU" sz="2000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оптимальной умственной работоспособности, более четко выражен период компенсации и более резко проявляется утомление (например, у детей 6 - 7 лет снижение умственной работоспособности начинается с 20 минуты работы, с 8 лет период устойчивой умственной работоспособности удлиняется, а спад умственной работоспособности начинается с 30 минуты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indent="-342900">
              <a:buFontTx/>
              <a:buChar char="-"/>
            </a:pPr>
            <a:endParaRPr lang="ru-RU" sz="20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состояния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 - у детей с хроническими заболеваниями, часто и длительно </a:t>
            </a:r>
          </a:p>
          <a:p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болеющих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отмечаться низкая и неустойчивая умственная работоспособность, удлинение периода врабатывания, сокращение периода оптимальной работоспособности, быстрое наступление утомления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Tx/>
              <a:buChar char="-"/>
            </a:pPr>
            <a:endParaRPr lang="ru-RU" sz="20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функциональной зрелости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организма,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соответствия условий и требований учебной работы функциональным возможностям ребенка, так как функциональная зрелость мозга определяет возможности ребенка к организации произвольной деятельности и внимания, продолжительность врабатывания и эффективность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обучения;</a:t>
            </a:r>
            <a:endParaRPr lang="ru-RU" sz="20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718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2282371" y="1211012"/>
            <a:ext cx="9071429" cy="424731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возрастных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особенностей ребенка - в онтогенезе ребенка выделяются 2 критических </a:t>
            </a:r>
            <a:endParaRPr lang="ru-RU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периода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начало обучения (6 - 7 лет) и период полового созревания (11 - 14 лет), что обусловлено физиологической перестройкой в организме и изменением социального статуса ребенка, которые характеризуются низкой или неустойчивой работоспособностью, выраженным напряжением и резким развитием утомления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Tx/>
              <a:buChar char="-"/>
            </a:pP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индивидуально-типологических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особенностей ребенка - с низкой подвижностью </a:t>
            </a:r>
            <a:endParaRPr lang="ru-RU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нервных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процессов (период врабатывания в 1,5 - 2 раза продолжительнее, чем у детей с высокоподвижной и неустойчивой нервной системой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которых реализуется образовательный процесс - условия образовательной </a:t>
            </a:r>
            <a:endParaRPr lang="ru-RU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среды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(микроклимат, освещенность, шум, оборудование рабочих мест, использование электронных средств обучения (далее - ЭСО), наполняемость 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класса);</a:t>
            </a:r>
          </a:p>
          <a:p>
            <a:pPr marL="285750" indent="-285750">
              <a:buFontTx/>
              <a:buChar char="-"/>
            </a:pPr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личностных особенностей конкретного 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педагога.</a:t>
            </a:r>
            <a:endParaRPr lang="ru-RU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752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1640116" y="197346"/>
            <a:ext cx="10406742" cy="646330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п. 2.6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профилактики переутомления и благоприятной адаптации обучающихся 1-х классов к процессу обучения организацию учебной деятельности рекомендуется проводить с:</a:t>
            </a:r>
          </a:p>
          <a:p>
            <a:pPr marL="342900" indent="-34290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увеличением продолжительности урока с 35 минут до 40 минут и недельной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 с 3-х до 4-х уроков в день в течение первого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полугодия  (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3.4.16 главы III СП </a:t>
            </a:r>
            <a:r>
              <a:rPr 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2.4.3648-20</a:t>
            </a:r>
          </a:p>
          <a:p>
            <a:pPr marL="342900" indent="-342900">
              <a:buFontTx/>
              <a:buChar char="-"/>
            </a:pPr>
            <a:endParaRPr lang="ru-RU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организацией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дневного сна в режиме дня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Tx/>
              <a:buChar char="-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недельными каникулами в течение года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сокращении срока получения начального общего образования до 3-х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17 главы I приказа Минпросвещения России от 31.05.2021 N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286)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для соблюдения санитарно-эпидемиологических требований к максимальной дневной и недельной образовательной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нагрузке (</a:t>
            </a:r>
            <a:r>
              <a:rPr 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6.6 главы VI СанПиН </a:t>
            </a:r>
            <a:r>
              <a:rPr 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1.2.3685-21).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u="sng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рекомендуется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равномерное ее распределение. Рекомендуется исключать освоение ФОП двух лет за 1 год обучения (например, освоение образовательной программы 1-го и 2-го классов за 1-й год обучения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освоения ФОП начального общего образования для детей с ограниченными возможностями здоровья (далее - ОВЗ) может быть увеличен с учетом особенностей их психофизического развития и индивидуальных возможностей (в соответствии с рекомендациями психолого-медико-педагогической комиссии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1.9 приказа Минобрнауки России от 19.12.2014 N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1598).</a:t>
            </a:r>
            <a:endParaRPr lang="ru-RU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65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971" y="232229"/>
            <a:ext cx="7141029" cy="5715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78429" y="1572189"/>
            <a:ext cx="3254829" cy="224676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b="1" u="sng" dirty="0" smtClean="0">
                <a:solidFill>
                  <a:srgbClr val="333333"/>
                </a:solidFill>
                <a:latin typeface="Arial" panose="020B0604020202020204" pitchFamily="34" charset="0"/>
              </a:rPr>
              <a:t>В</a:t>
            </a:r>
            <a:r>
              <a:rPr lang="ru-RU" sz="2000" b="1" u="sng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соответствии  с  п . 2.8</a:t>
            </a:r>
            <a:r>
              <a:rPr lang="ru-RU" sz="2000" b="1" u="sng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режим учебного дня обучающихся, в том числе во время учебных занятий, рекомендуется включать различные формы двигательной активности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31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838200" y="151179"/>
            <a:ext cx="11161487" cy="624786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2</a:t>
            </a:r>
            <a:b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 </a:t>
            </a:r>
            <a:r>
              <a:rPr lang="ru-RU" sz="2000" u="sng" dirty="0">
                <a:solidFill>
                  <a:srgbClr val="808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МР 2.4.0331-23</a:t>
            </a:r>
            <a:endParaRPr lang="ru-RU" sz="20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Рекомендуемые формы двигательной активности в режиме дня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началом учебного дня организуется утренняя гимнастика продолжительностью 5 - 7 минут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Двигательная активность, необходимая для обучающихся на переменах, обеспечивается:</a:t>
            </a:r>
          </a:p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организацией активного отдыха с использованием комплекта многофункционального спортивно-игрового оборудования, включающего, например, шведские стенки, мягкие игровые и спортивные модули;</a:t>
            </a:r>
          </a:p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проведением подвижных игр;</a:t>
            </a:r>
          </a:p>
          <a:p>
            <a:pPr marL="342900" indent="-342900">
              <a:buFontTx/>
              <a:buChar char="-"/>
            </a:pP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организацией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отдельных зон (например, батутной зоны,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скалодрома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размещением оборудования на открытом воздухе (например, качели, карусели, качалки, батут, 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скалодром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sz="20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Рекомендуется проведение утренней гимнастики, подвижных игр на открытом воздухе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Во время учебных занятий организуются ФМ, проведение которых включается в план урока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Выбор упражнений для ФМ определяется содержанием и продолжительностью учебной деятельности (например, письмо, чтение, просмотр видеоматериала, работа с ЭСО). </a:t>
            </a:r>
            <a:endParaRPr lang="ru-RU" sz="2000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96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2180770" y="537029"/>
            <a:ext cx="9173030" cy="501675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2</a:t>
            </a:r>
            <a:b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 </a:t>
            </a:r>
            <a:r>
              <a:rPr lang="ru-RU" sz="2000" u="sng" dirty="0">
                <a:solidFill>
                  <a:srgbClr val="8080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МР 2.4.0331-23</a:t>
            </a:r>
            <a:endParaRPr lang="ru-RU" sz="20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Рекомендуемые формы двигательной активности в режиме дня</a:t>
            </a:r>
          </a:p>
          <a:p>
            <a:endParaRPr lang="ru-RU" sz="20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Комплекс физических упражнений и форм двигательной активности составляется совместно с педагогом физической культуры и медицинским работником образовательной организации с учетом возраста, пола и состояния здоровья обучающихся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Для повышения мотивации обучающихся рекомендуется применение современных эмоционально окрашенных форм двигательной активности с использованием музыкального сопровождения, которые меняются не реже 1 раза в 2 недели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К утренней гимнастике, активным переменам не рекомендуется допускать обучающихся, имеющих жалобы на плохое самочувствие.</a:t>
            </a:r>
            <a:endParaRPr lang="ru-RU" sz="20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26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1538512" y="458956"/>
            <a:ext cx="10421259" cy="594008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sz="1600" b="1" u="sng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 п. 2.11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профилактики переутомления обучающихся рекомендуется использовать здоровьесберегающие образовательные технологии и режимы обучения (далее - ЗСТ).</a:t>
            </a:r>
          </a:p>
          <a:p>
            <a:endParaRPr lang="ru-RU" sz="1600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ЗСТ и режимам обучения, обладающим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здоровьесберегающим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потенциалом, например, относят: равномерное чередование периодов учебы и каникул, технологию модульного составления расписания уроков,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биместровую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организации учебного года,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мультипрофильную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обучения старшеклассников и технологию обучения в условиях активной сенсорно-развивающей среды, оптимизацию двигательной активности школьников в условиях повышенной образовательной </a:t>
            </a:r>
            <a:r>
              <a:rPr lang="ru-RU" sz="16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нагрузки.</a:t>
            </a:r>
          </a:p>
          <a:p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Высоким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здоровьесберегающим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потенциалом обладают образовательные организации, реализующие комплексный и систематический подход к сохранению и укреплению здоровья </a:t>
            </a:r>
            <a:r>
              <a:rPr lang="ru-RU" sz="16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обучающихся.</a:t>
            </a:r>
          </a:p>
          <a:p>
            <a:endParaRPr lang="ru-RU" sz="16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При 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разработке новой ЗСТ рекомендуется провести оценку для подтверждения ее безопасности для здоровья обучающихся и наличия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здоровьесберегающего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эффекта. Обоснование эффективности ЗСТ включает следующие этапы </a:t>
            </a:r>
            <a:r>
              <a:rPr lang="ru-RU" sz="16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buAutoNum type="arabicParenR"/>
            </a:pPr>
            <a:r>
              <a:rPr lang="ru-RU" sz="16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 для здоровья обучающихся</a:t>
            </a:r>
            <a:r>
              <a:rPr lang="ru-RU" sz="16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AutoNum type="arabicParenR"/>
            </a:pPr>
            <a:endParaRPr lang="ru-RU" sz="16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анализ условий для реализации ЗСТ в образовательной организации</a:t>
            </a:r>
            <a:r>
              <a:rPr lang="ru-RU" sz="16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16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обоснование возможности реализации предлагаемой технологии на базе образовательной организации (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воспроизводимость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</a:t>
            </a:r>
            <a:r>
              <a:rPr lang="ru-RU" sz="16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ru-RU" sz="16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оценка эффективности реализации педагогической технологии для сохранения и укрепления здоровья с использованием современных методов исследования.</a:t>
            </a:r>
            <a:endParaRPr lang="ru-RU" sz="16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81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09371" y="365126"/>
            <a:ext cx="8944428" cy="506142"/>
          </a:xfrm>
          <a:solidFill>
            <a:schemeClr val="bg2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применения и общие положения.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66042" y="1699590"/>
            <a:ext cx="9231086" cy="409342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Настоящие методические рекомендации (далее - МР) содержат комплекс предложений по организации мероприятий по оптимизации образовательной нагрузки для обучающихся: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осваивающих образовательные программы начального общего,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общего, среднего общего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дополнительного образования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учетом санитарно-эпидемиологических требований , а также рекомендации по организации образовательного процесса, в том числе с использованием образовательных технологий и режимов обучения, способствующих снижению утомления от учебных занятий, сокращающих суммарный объема образовательной нагрузки обучающихся, оптимизирующих режим дня обучающихся.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6178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171" y="145143"/>
            <a:ext cx="10366829" cy="6023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37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2579477" y="477522"/>
            <a:ext cx="4934857" cy="163121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 с  п. 2.12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Домашние задания, выполняемые обучающимися самостоятельно во внешкольный период времени, являются обязательной составляющей освоения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79478" y="2835478"/>
            <a:ext cx="4934857" cy="255454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 минимизировать продолжительность выполнения домашних заданий, не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превышая: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классе - 1,0 часа; </a:t>
            </a:r>
            <a:endParaRPr lang="ru-RU" sz="2000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2 - 3-м классах - 1,5 часов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4 - 5-х классах - 2,0 часов, </a:t>
            </a:r>
            <a:endParaRPr lang="ru-RU" sz="2000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6 - 8-х классах - 2,5 часов, </a:t>
            </a:r>
            <a:endParaRPr lang="ru-RU" sz="2000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9 - 11-х классах - 3,5 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часов</a:t>
            </a:r>
            <a:r>
              <a:rPr lang="ru-RU" sz="2000" u="sng" baseline="30000" dirty="0">
                <a:solidFill>
                  <a:srgbClr val="8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799" y="477522"/>
            <a:ext cx="4016101" cy="503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16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1451429" y="552080"/>
            <a:ext cx="5210628" cy="501675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 с  п. 2.13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Дополнительные занятия и (или) занятия по внеурочной деятельности, общественно полезный труд рекомендуется планировать в дни с наименьшим количеством обязательных уроков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Рекомендуемая продолжительность дополнительных занятий и занятий внеурочной деятельностью статической направленности составляет 1 - 2 часа с учетом дневной суммарной образовательной нагрузки; </a:t>
            </a:r>
            <a:endParaRPr lang="ru-RU" sz="2000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полезным трудом - 45 минут для обучающихся 1 - 4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классов;</a:t>
            </a:r>
          </a:p>
          <a:p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1,5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часа для обучающихся 5 - 11 классов один раз в неделю.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093" y="552080"/>
            <a:ext cx="5037994" cy="5016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00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2496456" y="1982450"/>
            <a:ext cx="8857344" cy="15696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составлению расписания </a:t>
            </a:r>
            <a:r>
              <a:rPr lang="ru-RU" sz="48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занятий:</a:t>
            </a:r>
            <a:endParaRPr lang="ru-RU" sz="4800" b="1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26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3265713" y="1318123"/>
            <a:ext cx="6096000" cy="34778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r>
              <a:rPr lang="ru-RU" sz="2000" b="1" u="sng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соответствии с  п. 3.2.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составлении расписания уроков используются шкалы трудности учебных предметов в соответствии с санитарно-эпидемиологическими требованиями (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Таблицы 6.9 - 6.11 главы VI СанПиН 1.2.3685-21)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которых трудность каждого учебного предмета ранжируется в баллах.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Оценка ранга трудности предметов, отсутствующих в шкалах трудности учебных предметов, производится аналогично предметам данной предметной области.</a:t>
            </a:r>
            <a:endParaRPr lang="ru-RU" sz="20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88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2852573"/>
              </p:ext>
            </p:extLst>
          </p:nvPr>
        </p:nvGraphicFramePr>
        <p:xfrm>
          <a:off x="2197524" y="942386"/>
          <a:ext cx="9471960" cy="5490633"/>
        </p:xfrm>
        <a:graphic>
          <a:graphicData uri="http://schemas.openxmlformats.org/drawingml/2006/table">
            <a:tbl>
              <a:tblPr/>
              <a:tblGrid>
                <a:gridCol w="1578660"/>
                <a:gridCol w="1578660"/>
                <a:gridCol w="1578660"/>
                <a:gridCol w="1578660"/>
                <a:gridCol w="1578660"/>
                <a:gridCol w="1578660"/>
              </a:tblGrid>
              <a:tr h="519825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пн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пт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5334">
                <a:tc gridSpan="6">
                  <a:txBody>
                    <a:bodyPr/>
                    <a:lstStyle/>
                    <a:p>
                      <a:pPr algn="l" fontAlgn="t"/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1-й вариант</a:t>
                      </a:r>
                      <a:r>
                        <a:rPr lang="ru-RU" sz="1800" i="1" u="sng" baseline="3000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*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5334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и менее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19 - 20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21 - 24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19 - 20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и менее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5334">
                <a:tc gridSpan="6">
                  <a:txBody>
                    <a:bodyPr/>
                    <a:lstStyle/>
                    <a:p>
                      <a:pPr algn="l" fontAlgn="t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2-й вариант</a:t>
                      </a:r>
                      <a:r>
                        <a:rPr lang="ru-RU" sz="1800" i="1" u="sng" baseline="3000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**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5334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и менее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21 - 24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17 - 18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21 - 24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и менее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5334">
                <a:tc gridSpan="6">
                  <a:txBody>
                    <a:bodyPr/>
                    <a:lstStyle/>
                    <a:p>
                      <a:pPr algn="l" fontAlgn="t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Распределение трудности учебных предметов по дням недели при 6-дневной неделе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5334">
                <a:tc gridSpan="6">
                  <a:txBody>
                    <a:bodyPr/>
                    <a:lstStyle/>
                    <a:p>
                      <a:pPr algn="l" fontAlgn="t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Диапазон баллов трудности учебных предметов, %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5334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пн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пт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сб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5334">
                <a:tc gridSpan="6">
                  <a:txBody>
                    <a:bodyPr/>
                    <a:lstStyle/>
                    <a:p>
                      <a:pPr algn="l" fontAlgn="t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1-й вариант</a:t>
                      </a:r>
                      <a:r>
                        <a:rPr lang="ru-RU" sz="1800" i="1" u="sng" baseline="3000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*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5334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и менее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17 - 18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19 - 20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19 - 20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16 - 17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и менее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5334">
                <a:tc gridSpan="6">
                  <a:txBody>
                    <a:bodyPr/>
                    <a:lstStyle/>
                    <a:p>
                      <a:pPr algn="l" fontAlgn="t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2-й вариант</a:t>
                      </a:r>
                      <a:r>
                        <a:rPr lang="ru-RU" sz="1800" i="1" u="sng" baseline="30000" dirty="0">
                          <a:solidFill>
                            <a:srgbClr val="80808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**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5334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и менее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17 - 18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20 - 21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16 - 17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18 - 19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и менее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27334">
                <a:tc gridSpan="6">
                  <a:txBody>
                    <a:bodyPr/>
                    <a:lstStyle/>
                    <a:p>
                      <a:pPr algn="l" fontAlgn="t"/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Примечание: за 100 % принимается суммарная трудность учебных предметов за всю неделю. </a:t>
                      </a:r>
                      <a:r>
                        <a:rPr lang="ru-RU" sz="18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- постепенное повышение суммарной трудности учебных предметов к середине недели с постепенным ее снижением к концу недели; </a:t>
                      </a:r>
                      <a:r>
                        <a:rPr lang="ru-RU" sz="18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- распределение трудности учебных предметов с организацией облегченного дня в середине недели.</a:t>
                      </a:r>
                    </a:p>
                  </a:txBody>
                  <a:tcPr marL="71333" marR="71333" marT="35667" marB="3566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3142915" y="365125"/>
            <a:ext cx="6970819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трудности учебных предметов, %</a:t>
            </a:r>
            <a:endParaRPr lang="ru-RU" sz="2400" b="1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6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2714170" y="1966020"/>
            <a:ext cx="7779657" cy="230832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организации режима дня обучающихся</a:t>
            </a:r>
            <a:endParaRPr lang="ru-RU" sz="4800" b="1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04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7982856" y="920621"/>
            <a:ext cx="4107543" cy="501675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  с п. 4.1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Гигиенически рациональный, соответствующий возрастным особенностям детей режим дня, предусматривающий достаточное время для чередования всех необходимых компонентов жизнедеятельности, способствует нормальному росту и развитию детей, сохранению благоприятного эмоционального состояния и интереса к учебной и творческой деятельности, обеспечению устойчивой умственной работоспособности на протяжении всего периода бодрствования.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78812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70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1640115" y="305068"/>
            <a:ext cx="6007100" cy="624786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sz="2000" b="1" u="sng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 с  п  4.6</a:t>
            </a:r>
            <a:r>
              <a:rPr lang="ru-RU" sz="2000" b="1" u="sng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Важным компонентом режима дня является полноценный сон. У значительной части обучающихся отмечается дефицит сна, что связано с ранним подъемом детей и с поздним отходом ко сну, обусловленным продолжительным приготовлением уроков и использованием устройств, оснащенных экраном.</a:t>
            </a:r>
          </a:p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дефиците сна отмечаются резкие колебания вегетативной реактивности, значительно снижается работоспособность. Длительное недосыпание может привести к переутомлению и невротическим расстройствам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Рекомендуемая продолжительность сна меняется с возрастом и составляет для детей </a:t>
            </a:r>
            <a:endParaRPr lang="ru-RU" sz="2000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- 10 лет - 11 - 10 часов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- 14 лет - 10 - 9 часов,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- 17 лет - 9,0 - 8,5 часов, но не менее продолжительности, установленной санитарно-эпидемиологическими требованиями</a:t>
            </a:r>
            <a:endParaRPr lang="ru-RU" sz="20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1101" y="510268"/>
            <a:ext cx="4241799" cy="53825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1995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2133600" y="1027906"/>
            <a:ext cx="9027886" cy="378565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 ложиться спать и вставать в одно время в выходные и в будние дни:</a:t>
            </a:r>
          </a:p>
          <a:p>
            <a:pPr marL="342900" indent="-342900">
              <a:buFontTx/>
              <a:buChar char="-"/>
            </a:pP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обучающимся 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1 - 4-х классов - не позднее 21:00 часа</a:t>
            </a: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Tx/>
              <a:buChar char="-"/>
            </a:pPr>
            <a:endParaRPr lang="ru-RU" sz="24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обучающимся 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5 - 9-х классов - не позднее 22:00 часов</a:t>
            </a: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Tx/>
              <a:buChar char="-"/>
            </a:pPr>
            <a:endParaRPr lang="ru-RU" sz="24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обучающимся 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10 - 11-х классов - не позднее 23:00 часов</a:t>
            </a: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Tx/>
              <a:buChar char="-"/>
            </a:pPr>
            <a:endParaRPr lang="ru-RU" sz="24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чем за час до сна не рекомендуется использовать устройства, оснащенные экраном.</a:t>
            </a:r>
            <a:endParaRPr lang="ru-RU" sz="24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10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1733910" y="250492"/>
            <a:ext cx="10101532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организации образовательного </a:t>
            </a:r>
            <a:r>
              <a:rPr lang="ru-RU" sz="28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процесса.</a:t>
            </a:r>
            <a:endParaRPr lang="ru-RU" sz="2800" b="1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20489" y="1690688"/>
            <a:ext cx="8528373" cy="304698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sz="2400" b="1" u="sng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 соответствии   с п. 2.1</a:t>
            </a:r>
            <a:r>
              <a:rPr lang="ru-RU" sz="2400" b="1" u="sng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Организация образовательного процесса осуществляется в соответствии с санитарно-эпидемиологическими </a:t>
            </a: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требованиями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3.4.16 главы III СП 2.4.3648-20; таблицы 6.6, 6.9 - 6.11 главы VI СанПиН 1.2.3685-21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в отношении начала и окончания учебных занятий, продолжительности занятий и внеурочной деятельности, перемен, выполнения домашних заданий, объема дневной и недельной суммарной образовательной нагрузки.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997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5444" y="359045"/>
            <a:ext cx="4805642" cy="54065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300514" y="853643"/>
            <a:ext cx="4664930" cy="489364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sz="2400" b="1" u="sng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 п. 4.9</a:t>
            </a:r>
            <a:r>
              <a:rPr lang="ru-RU" sz="2400" b="1" u="sng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началом выполнения домашних заданий, после их выполнения и перед сном детям рекомендуется прогулка на воздухе. </a:t>
            </a:r>
            <a:endParaRPr lang="ru-RU" sz="2400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до 7 лет ежедневная общая продолжительность пребывания на воздухе составляет не менее 3 часов</a:t>
            </a: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endParaRPr lang="ru-RU" sz="2400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обучающихся </a:t>
            </a: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старше 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 лет - не менее 2 часов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16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6959600" y="475040"/>
            <a:ext cx="4953000" cy="470898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 с п. 4.10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Начинать выполнять домашние задания рекомендуется после обеда и 1,5 - 2-часового отдыха, с учетом дневной динамики умственной работоспособности - во время повышения интенсивности функциональной деятельности всех систем организма (16:00 - 18:00 часов). Обучающимся второй смены рекомендуется выполнять домашние задания в первой половине дня после утреннего завтрака. Приготовление уроков рекомендуется начинать в одни и те же часы и через 35 - 45 минут занятий делать перерыв не менее 10 минут.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866169"/>
            <a:ext cx="5613400" cy="392672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20024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1625600" y="1884036"/>
            <a:ext cx="3835400" cy="440120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 п. 4.11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режиме дня рекомендуется предусматривать свободное время, которое обучающийся использует сообразно своим интересам: </a:t>
            </a:r>
            <a:endParaRPr lang="ru-RU" sz="2000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младшего возраста - 1 - 1,5 часа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обучающихся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старшего - 1,5 - 2,5 часа в день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занятиям по собственному выбору дети проявляют интерес и занимаются с увлечением.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8" t="21333" r="2654" b="2445"/>
          <a:stretch/>
        </p:blipFill>
        <p:spPr>
          <a:xfrm>
            <a:off x="4546600" y="558473"/>
            <a:ext cx="7556500" cy="43561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74383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2146300" y="1138535"/>
            <a:ext cx="9715500" cy="378565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организации работы групп продленного дня и образовательных организаций, работающих в режиме полного </a:t>
            </a:r>
            <a:r>
              <a:rPr lang="ru-RU" sz="48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дня.</a:t>
            </a:r>
            <a:endParaRPr lang="ru-RU" sz="4800" b="1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27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63"/>
            <a:ext cx="1219200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1930400" y="365125"/>
            <a:ext cx="9826171" cy="101566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п. 5.2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образовательных организациях могут быть созданы условия для осуществления присмотра и ухода за детьми в группах продленного дня (далее -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ГПД),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для обучающихся с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38708" y="1969135"/>
            <a:ext cx="9717863" cy="147732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b="1" u="sng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  с  п. 5.3</a:t>
            </a:r>
            <a:r>
              <a:rPr lang="ru-RU" b="1" u="sng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ГПД могут быть организованы в зависимости от смены обучения детей в первой и (или) во второй половине дня. Продолжительность пребывания обучающихся в ГПД может отличаться в разные дни недели в зависимости от предпочтений родителей (законных представителей) детей, занятости детей в дополнительном образовании вне образовательной организации.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77142" y="4191467"/>
            <a:ext cx="9579429" cy="193899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 п. 5.4</a:t>
            </a:r>
            <a:r>
              <a:rPr lang="ru-RU" sz="2000" b="1" u="sng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Комплектовать ГПД рекомендуется из обучающихся одного класса либо близких по возрасту обучающихся. Наполняемость групп определяется с учетом выполнения санитарно-эпидемиологических требований к площади помещений на одного обучающегося, в которых проводятся занятия в ГПД, организуются питание и физкультурно-оздоровительные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6.1 главы VI СанПиН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1.2.3685-21).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0103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2090057" y="322053"/>
            <a:ext cx="9753599" cy="193899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соответствии  с  п. 5.6</a:t>
            </a:r>
            <a:r>
              <a:rPr lang="ru-RU" sz="2000" b="1" u="sng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окончания уроков перед началом выполнения домашних заданий, дополнительных занятий, внеурочной деятельности в зависимости от продолжительности дневной образовательной нагрузки (количества уроков) рекомендуется организовывать перерыв продолжительностью 1,5 - 2,0 часа, но не менее 30 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3.4.16 главы III СП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2.4.3648-20)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для приема пищи и активного отдыха на свежем воздухе, организации двигательно-активных занятий.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90057" y="2583098"/>
            <a:ext cx="9753599" cy="317009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обучающихся 1-х классов и ослабленных детей в режиме ГПД рекомендуется предусматривать дневной сон продолжительностью не менее 1,5 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часов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6.7 главы VI СанПиН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1.2.3685-21)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в спальных помещениях организуются в соответствии с санитарно-эпидемиологическими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требованиями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Пункты 2.3.1, 2.4.8 главы II СП 2.4.3648-20; таблица 5.34 главы V, таблицы 6.1, 6.2 главы VI СанПиН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1.2.3685-21)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30 минут до сна спальные помещения рекомендуется проветривать в отсутствие детей, сон с учетом погодных условий рекомендуется проводить при открытых фрамугах или форточках. При отсутствии специальных помещений для организации сна допускается использовать трансформируемые пространства и трансформируемую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мебель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2.3.2 главы II СП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2.4.3648-20)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90578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1727200" y="145714"/>
            <a:ext cx="10218057" cy="163121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sz="2000" b="1" u="sng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  с  п. 5.8</a:t>
            </a:r>
            <a:r>
              <a:rPr lang="ru-RU" sz="2000" b="1" u="sng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Прогулки рекомендуется организовывать с учетом режима дня. </a:t>
            </a:r>
            <a:endParaRPr lang="ru-RU" sz="2000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благоприятных погодных условиях продолжительность прогулки рекомендуется увеличивать. Возможно организовывать прогулку в несколько этапов (например, до и после выполнения домашних заданий или индивидуально для разных детей с учетом их индивидуального расписания дополнительных занятий).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7200" y="1922644"/>
            <a:ext cx="10218057" cy="101566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Начинать выполнение домашних заданий рекомендуется не ранее 15:00 с учетом физиологического подъема умственной работоспособности, в ГПД, функционирующих в первую смену - в 8:30 - 9:30 часов.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27200" y="3084021"/>
            <a:ext cx="10218057" cy="34778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посещении ГПД максимальный объем домашних заданий рекомендуется выполнять в образовательной организации для оптимальной организации режима дня после возвращения домой.</a:t>
            </a:r>
          </a:p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домашних заданий рекомендуется начинать с предмета средней трудности для обучающегося.</a:t>
            </a:r>
          </a:p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 предоставлять обучающимся возможность для произвольных перерывов по завершении определенного этапа работы, каждые 25 - 30 минут выполнять физкультурные минутки продолжительностью 1 - 2 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минуты, обучающимся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закончившим выполнение домашних заданий раньше других, - возможность приступить к дополнительным занятиям, внеурочной деятельности, занятиям по интересам (например, в игровой, библиотеке, спортивном зале).</a:t>
            </a:r>
            <a:endParaRPr lang="ru-RU" sz="20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385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2307772" y="787016"/>
            <a:ext cx="9405256" cy="378565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 соответствии  с п. 5.9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по дополнительному образованию (например, кружки), а также внеурочной деятельности организуют с учетом санитарно-эпидемиологических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Пункты 2.3.1, 2.4.3 главы II, пункт 3.6 главы III СП 2.4.3648-20; таблицы 5.34, 5.54 главы V, таблицы 6.1, 6.2, 6.6 главы VI СанПиН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1.2.3685-21).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Рекомендуемая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внеурочных занятий составляет не более 2 часов в день с учетом суммарной образовательной нагрузки. После 30 - 45 минут теоретических (статических) занятий рекомендуется организовывать перерыв не менее 10 минут.</a:t>
            </a:r>
          </a:p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 соответствии  с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5.10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Все виды образовательной деятельности рекомендуется заканчивать до 19:00, но не позднее времени, установленного санитарно-эпидемиологическими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требованиями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6.6 главы VI СанПиН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1.2.3685-21).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4226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1901371" y="356497"/>
            <a:ext cx="9913258" cy="255454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b="1" u="sng" dirty="0" smtClean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sz="2000" b="1" u="sng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  с п. 5.13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принятии решения о работе образовательной организации в режиме полного дня (далее - школа полного дня, ШПД) администрации образовательной организации рекомендуется провести оценку наличия условий для обеспечения функционирования ШПД в соответствии с санитарно-эпидемиологическими требованиями: для организации урочной, внеурочной и дополнительной образовательной деятельности, питания, реализации двигательной активности, активного отдыха на свежем воздухе, прогулок, свободной деятельности обучающихся по интересам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01371" y="3429000"/>
            <a:ext cx="9913258" cy="255454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 работы ШПД рекомендуется составлять с учетом рекомендаций для ГПД.</a:t>
            </a:r>
          </a:p>
          <a:p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профилактики переутомления обучающихся учебные занятия, в том числе дополнительные, а также внеурочные занятия рекомендуется распределять равномерно. Основной объем образовательной нагрузки рекомендуется включать в расписание занятий в первую половину дня. В дни с наибольшим количеством уроков 1 - 2 урока наименьшей </a:t>
            </a:r>
            <a:r>
              <a:rPr lang="ru-RU" sz="2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трудности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Таблицы 6.9 - 6.11 главы VI СанПиН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1.2.3685-21) 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могут быть включены в расписание занятий во вторую половину дня после перерыва на обед и отдых.</a:t>
            </a:r>
            <a:endParaRPr lang="ru-RU" sz="20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8879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1" r="1238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83658" y="1192204"/>
            <a:ext cx="7518400" cy="4816703"/>
          </a:xfrm>
          <a:prstGeom prst="rect">
            <a:avLst/>
          </a:prstGeom>
          <a:solidFill>
            <a:schemeClr val="bg2"/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</a:t>
            </a:r>
          </a:p>
          <a:p>
            <a:pPr algn="ctr"/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за </a:t>
            </a:r>
          </a:p>
          <a:p>
            <a:pPr algn="ctr"/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</a:t>
            </a:r>
            <a:r>
              <a:rPr lang="ru-RU" sz="1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05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8328028" y="22368"/>
            <a:ext cx="3588483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таблицы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6.6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СанПиН 1.2.3685-21</a:t>
            </a:r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7799465"/>
              </p:ext>
            </p:extLst>
          </p:nvPr>
        </p:nvGraphicFramePr>
        <p:xfrm>
          <a:off x="1930400" y="414070"/>
          <a:ext cx="9588499" cy="55040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14269"/>
                <a:gridCol w="2321152"/>
                <a:gridCol w="2076539"/>
                <a:gridCol w="2076539"/>
              </a:tblGrid>
              <a:tr h="3585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28" marR="34728" marT="57133" marB="57133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Организация, возраст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28" marR="34728" marT="57133" marB="57133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28" marR="34728" marT="57133" marB="57133"/>
                </a:tc>
              </a:tr>
              <a:tr h="358556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Начало занятий, не ранее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28" marR="34728" marT="57133" marB="57133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 возрастные группы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28" marR="34728" marT="57133" marB="57133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8:00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28" marR="34728" marT="57133" marB="57133"/>
                </a:tc>
              </a:tr>
              <a:tr h="3585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детский санаторий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28" marR="34728" marT="57133" marB="57133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9:00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28" marR="34728" marT="57133" marB="57133"/>
                </a:tc>
              </a:tr>
              <a:tr h="556885">
                <a:tc row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Окончание занятий, не позднее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28" marR="34728" marT="57133" marB="57133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реализации образовательных программ дошкольного образования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28" marR="34728" marT="57133" marB="57133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17:00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28" marR="34728" marT="57133" marB="57133"/>
                </a:tc>
              </a:tr>
              <a:tr h="11706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реализации программ начального, общего основного и среднего общего образования и программ профессионального обучения (ПОО 1, 2 курс)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28" marR="34728" marT="57133" marB="57133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19:00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28" marR="34728" marT="57133" marB="57133"/>
                </a:tc>
              </a:tr>
              <a:tr h="3585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реализации дополнительных образовательных программ, деятельности кружков (студий), спортивных секций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28" marR="34728" marT="57133" marB="5713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7 лет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28" marR="34728" marT="57133" marB="5713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19:30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28" marR="34728" marT="57133" marB="57133"/>
                </a:tc>
              </a:tr>
              <a:tr h="3585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7 - 10 лет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28" marR="34728" marT="57133" marB="5713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20:00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28" marR="34728" marT="57133" marB="57133"/>
                </a:tc>
              </a:tr>
              <a:tr h="8751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10 - 18 лет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28" marR="34728" marT="57133" marB="5713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21:00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28" marR="34728" marT="57133" marB="57133"/>
                </a:tc>
              </a:tr>
              <a:tr h="3585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детские санатории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28" marR="34728" marT="57133" marB="57133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18:00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28" marR="34728" marT="57133" marB="57133"/>
                </a:tc>
              </a:tr>
              <a:tr h="569382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Перерыв между последним уроком (занятием) и началом внеурочных/дополнительных занятий следующей смены, не менее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28" marR="34728" marT="57133" marB="57133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мин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728" marR="34728" marT="57133" marB="57133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8289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2354653"/>
              </p:ext>
            </p:extLst>
          </p:nvPr>
        </p:nvGraphicFramePr>
        <p:xfrm>
          <a:off x="2446337" y="677860"/>
          <a:ext cx="8907462" cy="46198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39429"/>
                <a:gridCol w="3739429"/>
                <a:gridCol w="1428604"/>
              </a:tblGrid>
              <a:tr h="398693">
                <a:tc row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Продолжительность занятия для детей дошкольного возраста, не более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1,5 до 3 лет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мин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3986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3 до 4 лет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мин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3986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4 до 5 лет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мин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3986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5 до 6 лет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мин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3986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6 до 7 лет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мин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398693">
                <a:tc row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Продолжительность учебного занятия для обучающихся, не более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класс (сентябрь - декабрь)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 мин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3986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класс (январь - май)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мин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3986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9789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классы, в которых обучаются дети с ограниченными возможностями здоровья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мин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3986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2 - 11 классы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 мин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3090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3955287"/>
              </p:ext>
            </p:extLst>
          </p:nvPr>
        </p:nvGraphicFramePr>
        <p:xfrm>
          <a:off x="1770507" y="118600"/>
          <a:ext cx="10110342" cy="62375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98179"/>
                <a:gridCol w="2090389"/>
                <a:gridCol w="2794284"/>
                <a:gridCol w="1727490"/>
              </a:tblGrid>
              <a:tr h="311515">
                <a:tc row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Продолжительность дневной суммарной образовательной нагрузки для детей дошкольного возраста, не более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38" marR="36038" marT="59289" marB="59289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1,5 до 3 лет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38" marR="36038" marT="59289" marB="59289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мин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38" marR="36038" marT="59289" marB="59289"/>
                </a:tc>
              </a:tr>
              <a:tr h="3115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3 до 4 лет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38" marR="36038" marT="59289" marB="59289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мин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38" marR="36038" marT="59289" marB="59289"/>
                </a:tc>
              </a:tr>
              <a:tr h="3115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4 до 5 лет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38" marR="36038" marT="59289" marB="59289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мин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38" marR="36038" marT="59289" marB="59289"/>
                </a:tc>
              </a:tr>
              <a:tr h="9396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5 до 6 лет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38" marR="36038" marT="59289" marB="59289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мин или 75 мин при организации 1 занятия после дневного сна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38" marR="36038" marT="59289" marB="59289"/>
                </a:tc>
              </a:tr>
              <a:tr h="3115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6 до 7 лет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38" marR="36038" marT="59289" marB="59289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 мин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38" marR="36038" marT="59289" marB="59289"/>
                </a:tc>
              </a:tr>
              <a:tr h="920499"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Продолжительность дневной суммарной образовательной нагрузки для обучающихся, не более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38" marR="36038" marT="59289" marB="59289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классы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38" marR="36038" marT="59289" marB="5928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включении в расписание занятий 2-х уроков физической культуры в неделю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38" marR="36038" marT="59289" marB="5928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урока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38" marR="36038" marT="59289" marB="59289"/>
                </a:tc>
              </a:tr>
              <a:tr h="7254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включении в расписание занятий 3-х уроков физической культуры в неделю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38" marR="36038" marT="59289" marB="5928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урока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1 раз в неделю - 5 уроков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38" marR="36038" marT="59289" marB="59289"/>
                </a:tc>
              </a:tr>
              <a:tr h="920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2 - 4 классы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38" marR="36038" marT="59289" marB="5928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включении в расписание занятий 2-х уроков физической культуры в неделю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38" marR="36038" marT="59289" marB="5928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уроков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38" marR="36038" marT="59289" marB="59289"/>
                </a:tc>
              </a:tr>
              <a:tr h="920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включении в расписание занятий 3-х уроков физической культуры в неделю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38" marR="36038" marT="59289" marB="5928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уроков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1 раз в неделю - 6 уроков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38" marR="36038" marT="59289" marB="59289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840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8154611"/>
              </p:ext>
            </p:extLst>
          </p:nvPr>
        </p:nvGraphicFramePr>
        <p:xfrm>
          <a:off x="1683658" y="107059"/>
          <a:ext cx="10029370" cy="63417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12571"/>
                <a:gridCol w="5875489"/>
                <a:gridCol w="1541310"/>
              </a:tblGrid>
              <a:tr h="346599">
                <a:tc row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Продолжительность дневной суммарной образовательной нагрузки для обучающихся, не более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16" marR="37616" marT="61885" marB="618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5 - 6 классы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16" marR="37616" marT="61885" marB="618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уроков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16" marR="37616" marT="61885" marB="61885"/>
                </a:tc>
              </a:tr>
              <a:tr h="3465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7 - 11 классы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16" marR="37616" marT="61885" marB="618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уроков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16" marR="37616" marT="61885" marB="61885"/>
                </a:tc>
              </a:tr>
              <a:tr h="8341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старше 18 лет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16" marR="37616" marT="61885" marB="618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более 8 ч (академических)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16" marR="37616" marT="61885" marB="61885"/>
                </a:tc>
              </a:tr>
              <a:tr h="5903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2 - 4 классы, в которых обучаются дети с ограниченными возможностями здоровья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16" marR="37616" marT="61885" marB="618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уроков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16" marR="37616" marT="61885" marB="61885"/>
                </a:tc>
              </a:tr>
              <a:tr h="5903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5 - 11 классы, в которых обучаются дети с ограниченными возможностями здоровья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16" marR="37616" marT="61885" marB="618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уроков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16" marR="37616" marT="61885" marB="61885"/>
                </a:tc>
              </a:tr>
              <a:tr h="346599">
                <a:tc row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Учебная нагрузка при 5-дневной учебной неделе, не более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16" marR="37616" marT="61885" marB="618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класс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16" marR="37616" marT="61885" marB="618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ч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16" marR="37616" marT="61885" marB="61885"/>
                </a:tc>
              </a:tr>
              <a:tr h="3465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2 - 4 класс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16" marR="37616" marT="61885" marB="618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ч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16" marR="37616" marT="61885" marB="61885"/>
                </a:tc>
              </a:tr>
              <a:tr h="3465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класс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16" marR="37616" marT="61885" marB="618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ч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16" marR="37616" marT="61885" marB="61885"/>
                </a:tc>
              </a:tr>
              <a:tr h="3465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класс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16" marR="37616" marT="61885" marB="618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ч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16" marR="37616" marT="61885" marB="61885"/>
                </a:tc>
              </a:tr>
              <a:tr h="3465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класс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16" marR="37616" marT="61885" marB="618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 ч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16" marR="37616" marT="61885" marB="61885"/>
                </a:tc>
              </a:tr>
              <a:tr h="3465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8 - 9 класс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16" marR="37616" marT="61885" marB="618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 ч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16" marR="37616" marT="61885" marB="61885"/>
                </a:tc>
              </a:tr>
              <a:tr h="3465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10 - 11 класс, 1 - 2 курс ПОО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16" marR="37616" marT="61885" marB="618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 ч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16" marR="37616" marT="61885" marB="61885"/>
                </a:tc>
              </a:tr>
              <a:tr h="3465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старше 18 лет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16" marR="37616" marT="61885" marB="618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ч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616" marR="37616" marT="61885" marB="6188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636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8878342"/>
              </p:ext>
            </p:extLst>
          </p:nvPr>
        </p:nvGraphicFramePr>
        <p:xfrm>
          <a:off x="2150608" y="671784"/>
          <a:ext cx="9072564" cy="52110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08740"/>
                <a:gridCol w="3808740"/>
                <a:gridCol w="1455084"/>
              </a:tblGrid>
              <a:tr h="0">
                <a:tc rowSpan="7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Учебная нагрузка при 6-дневной учебной неделе, не более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2 - 4 класс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ч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класс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 ч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класс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 ч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класс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 ч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8 - 9 класс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 ч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10 - 11 класс, 1 - 2 курс ПОО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 ч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старше 18 лет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ч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сдвоенных уроков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1 - 4 классы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проводятся за исключением уроков физической культуры по лыжной подготовке и плаванию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5410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524194"/>
              </p:ext>
            </p:extLst>
          </p:nvPr>
        </p:nvGraphicFramePr>
        <p:xfrm>
          <a:off x="2278744" y="1039879"/>
          <a:ext cx="8488362" cy="42992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63487"/>
                <a:gridCol w="3563487"/>
                <a:gridCol w="1361388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Продолжительность перерывов между занятиями, не менее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 возраста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мин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0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Продолжительность перемен (перерывов), не менее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1 - 11 классы, обучающиеся ПОО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мин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1 - 11 классы, обучающиеся ПОО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перемены для приема пищи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мин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динамическая пауза (для 1-х классов)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мин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Недельный объем внеурочной деятельности, не более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1 - 11 класс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ч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 anchor="ctr"/>
                </a:tc>
              </a:tr>
              <a:tr h="0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видов учебной деятельности на учебном занятии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1 - 4 классы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3 - 7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5 - 11 классы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5 - 7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3393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2242</Words>
  <Application>Microsoft Office PowerPoint</Application>
  <PresentationFormat>Широкоэкранный</PresentationFormat>
  <Paragraphs>368</Paragraphs>
  <Slides>39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6" baseType="lpstr">
      <vt:lpstr>Arial</vt:lpstr>
      <vt:lpstr>Calibri</vt:lpstr>
      <vt:lpstr>Calibri Light</vt:lpstr>
      <vt:lpstr>Courier New</vt:lpstr>
      <vt:lpstr>Times New Roman</vt:lpstr>
      <vt:lpstr>Wingdings</vt:lpstr>
      <vt:lpstr>Тема Office</vt:lpstr>
      <vt:lpstr>2.4. ГИГИЕНА ДЕТЕЙ И ПОДРОСТКОВ МЕТОДИЧЕСКИЕ РЕКОМЕНДАЦИИ ПО ОБЕСПЕЧЕНИЮ ОПТИМИЗАЦИИ УЧЕБНОЙ НАГРУЗКИ В ОБЩЕОБРАЗОВАТЕЛЬНЫХ ОРГАНИЗАЦИЯХ МЕТОДИЧЕСКИЕ РЕКОМЕНДАЦИИ МР 2.4.0331-23.</vt:lpstr>
      <vt:lpstr>Область применения и общие положения.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2.4. ГИГИЕНА ДЕТЕЙ И ПОДРОСТКОВ МЕТОДИЧЕСКИЕ РЕКОМЕНДАЦИИ ПО ОБЕСПЕЧЕНИЮ ОПТИМИЗАЦИИ УЧЕБНОЙ НАГРУЗКИ В ОБЩЕОБРАЗОВАТЕЛЬНЫХ ОРГАНИЗАЦИЯХ МЕТОДИЧЕСКИЕ РЕКОМЕНДАЦИИ МР 2.4.0331-23 </dc:title>
  <dc:creator>Котельникова Анна Андреевна</dc:creator>
  <cp:lastModifiedBy>Котельникова Анна Андреевна</cp:lastModifiedBy>
  <cp:revision>22</cp:revision>
  <dcterms:created xsi:type="dcterms:W3CDTF">2024-02-16T12:24:11Z</dcterms:created>
  <dcterms:modified xsi:type="dcterms:W3CDTF">2024-02-28T04:44:34Z</dcterms:modified>
</cp:coreProperties>
</file>