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56" r:id="rId3"/>
    <p:sldId id="266" r:id="rId4"/>
    <p:sldId id="268" r:id="rId5"/>
    <p:sldId id="265" r:id="rId6"/>
    <p:sldId id="264" r:id="rId7"/>
    <p:sldId id="263" r:id="rId8"/>
    <p:sldId id="262" r:id="rId9"/>
    <p:sldId id="267" r:id="rId10"/>
    <p:sldId id="269" r:id="rId11"/>
    <p:sldId id="260" r:id="rId12"/>
    <p:sldId id="261" r:id="rId13"/>
    <p:sldId id="25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centerlado.ru/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7.png"/><Relationship Id="rId4" Type="http://schemas.openxmlformats.org/officeDocument/2006/relationships/image" Target="../media/image16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5576" y="476670"/>
            <a:ext cx="73276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Безопасность ребёнка : снюсы – что это  такое?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 descr="Пакетики снюсов содержат огромное количество никотина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61446"/>
            <a:ext cx="8280920" cy="56079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934915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80920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Для оказания помощи   несовершеннолетним, находящимся в состоянии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наркотического  и  токсического   опьянения (отравления)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рекомендуется обращаться :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552" y="1628800"/>
            <a:ext cx="820891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</a:rPr>
              <a:t>Дети  до  15 лет </a:t>
            </a:r>
            <a:r>
              <a:rPr lang="ru-RU" sz="1600" dirty="0" smtClean="0"/>
              <a:t>- в реанимационные   отделения  детских  городских  больниц;</a:t>
            </a:r>
          </a:p>
          <a:p>
            <a:r>
              <a:rPr lang="ru-RU" sz="1600" dirty="0" smtClean="0">
                <a:solidFill>
                  <a:srgbClr val="FF0000"/>
                </a:solidFill>
              </a:rPr>
              <a:t>Дети от 15 до 17 лет  </a:t>
            </a:r>
            <a:r>
              <a:rPr lang="ru-RU" sz="1600" dirty="0" smtClean="0"/>
              <a:t>- в реанимационные отделения для взрослого населения.</a:t>
            </a:r>
          </a:p>
          <a:p>
            <a:endParaRPr lang="ru-RU" dirty="0" smtClean="0"/>
          </a:p>
          <a:p>
            <a:pPr algn="ctr"/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Помните,  1 шаг, который должны  сделать  взрослые, -  </a:t>
            </a:r>
          </a:p>
          <a:p>
            <a:pPr algn="ctr"/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в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ызвать</a:t>
            </a:r>
          </a:p>
          <a:p>
            <a:pPr algn="ctr"/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СКОРУЮ  ПОМОЩЬ!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9552" y="3501008"/>
            <a:ext cx="806489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Обратиться  за  консультативной, информационной и методической   помощью   вы  можете</a:t>
            </a:r>
          </a:p>
          <a:p>
            <a:pPr algn="ctr"/>
            <a:r>
              <a:rPr lang="ru-RU" b="1" dirty="0">
                <a:solidFill>
                  <a:srgbClr val="002060"/>
                </a:solidFill>
              </a:rPr>
              <a:t>в</a:t>
            </a:r>
            <a:r>
              <a:rPr lang="ru-RU" b="1" dirty="0" smtClean="0">
                <a:solidFill>
                  <a:srgbClr val="002060"/>
                </a:solidFill>
              </a:rPr>
              <a:t> г.Полевской,  Центр  психолого – педагогической,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медицинской  и социальной помощи «Ладо»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Отдел  реабилитации : 89045497002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(заведующая  отделом Оксана Александровна </a:t>
            </a:r>
            <a:r>
              <a:rPr lang="ru-RU" sz="2000" dirty="0" err="1" smtClean="0">
                <a:solidFill>
                  <a:srgbClr val="002060"/>
                </a:solidFill>
              </a:rPr>
              <a:t>Шайхидинова</a:t>
            </a:r>
            <a:r>
              <a:rPr lang="ru-RU" sz="2000" dirty="0" smtClean="0">
                <a:solidFill>
                  <a:srgbClr val="002060"/>
                </a:solidFill>
              </a:rPr>
              <a:t>)</a:t>
            </a:r>
          </a:p>
          <a:p>
            <a:pPr algn="ctr"/>
            <a:endParaRPr lang="ru-RU" dirty="0" smtClean="0">
              <a:solidFill>
                <a:srgbClr val="002060"/>
              </a:solidFill>
            </a:endParaRPr>
          </a:p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Запись на первичный приём : (34350) 4-07-73 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7428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2974" y="116632"/>
            <a:ext cx="8677497" cy="738664"/>
          </a:xfrm>
          <a:prstGeom prst="rect">
            <a:avLst/>
          </a:prstGeom>
          <a:noFill/>
          <a:effectLst>
            <a:outerShdw blurRad="40000" dist="20000" dir="5400000" rotWithShape="0">
              <a:srgbClr val="000000">
                <a:alpha val="38000"/>
              </a:srgbClr>
            </a:outerShdw>
            <a:softEdge rad="127000"/>
          </a:effectLst>
        </p:spPr>
        <p:style>
          <a:lnRef idx="1">
            <a:schemeClr val="dk1"/>
          </a:lnRef>
          <a:fillRef idx="1001">
            <a:schemeClr val="lt2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Единая информационная система </a:t>
            </a:r>
            <a:r>
              <a:rPr lang="ru-RU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 и специалистов, </a:t>
            </a:r>
            <a:r>
              <a:rPr lang="ru-RU" sz="1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оказывающих ППМС </a:t>
            </a:r>
            <a:r>
              <a:rPr lang="ru-RU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и сопровождение несовершеннолетних, оказавшихся в сложной жизненной ситуации на </a:t>
            </a:r>
            <a:r>
              <a:rPr lang="ru-RU" sz="1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</a:t>
            </a:r>
          </a:p>
          <a:p>
            <a:pPr algn="ctr"/>
            <a:r>
              <a:rPr lang="ru-RU" sz="1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Свердловской области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718083" y="1779026"/>
            <a:ext cx="7038634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«Информационной карты</a:t>
            </a:r>
            <a:r>
              <a:rPr lang="ru-RU" sz="1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-информирование </a:t>
            </a:r>
            <a:r>
              <a:rPr lang="ru-RU" sz="1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субъектов системы профилактики и населения СО </a:t>
            </a:r>
            <a:r>
              <a:rPr lang="ru-RU" sz="1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1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наличии квалифицированных специалистов, оказывающих психолого-педагогическую, медицинскую, социальную помощь и сопровождение несовершеннолетним и их родителям </a:t>
            </a:r>
            <a:r>
              <a:rPr lang="ru-RU" sz="1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endParaRPr lang="ru-RU" sz="1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99" t="13607" r="72196" b="61504"/>
          <a:stretch/>
        </p:blipFill>
        <p:spPr bwMode="auto">
          <a:xfrm>
            <a:off x="-15949" y="687222"/>
            <a:ext cx="1835696" cy="2453817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901899" y="3605598"/>
            <a:ext cx="2376264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выбора организации для обращения без учета территориальной принадлежности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255668" y="1031824"/>
            <a:ext cx="7501049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Информационная карта размещена на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главной странице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официального сайта ГБУ СО «ЦППМСП «Ладо» в информационно – телекоммуникационной сети «Интернет» (</a:t>
            </a:r>
            <a:r>
              <a:rPr lang="ru-RU" sz="12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http://centerlado.ru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5931928" y="3591372"/>
            <a:ext cx="2888543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отображение актуальной контактной информации с </a:t>
            </a:r>
            <a:r>
              <a:rPr lang="ru-RU" sz="1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активными ссылками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быстрого перехода на сайт необходимой  организации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445208" y="3591373"/>
            <a:ext cx="2409836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тображение информации о специалистах и их должностях, а также направлениях деятельности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623257" y="2864040"/>
            <a:ext cx="6117095" cy="27699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Стрелка вниз 26"/>
          <p:cNvSpPr/>
          <p:nvPr/>
        </p:nvSpPr>
        <p:spPr>
          <a:xfrm>
            <a:off x="7272298" y="3236791"/>
            <a:ext cx="207801" cy="35458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37" y="4622803"/>
            <a:ext cx="3098651" cy="1584682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Стрелка вниз 13"/>
          <p:cNvSpPr/>
          <p:nvPr/>
        </p:nvSpPr>
        <p:spPr>
          <a:xfrm>
            <a:off x="4691072" y="3236792"/>
            <a:ext cx="207801" cy="35458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2050370" y="3236792"/>
            <a:ext cx="207801" cy="35458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7936" y="4505279"/>
            <a:ext cx="2168832" cy="1915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4688" y="4626572"/>
            <a:ext cx="3378955" cy="1794442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1111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1261" y="2924944"/>
            <a:ext cx="6768752" cy="3594642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5772915" cy="2952328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29372"/>
            <a:ext cx="2674651" cy="2362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51" t="15365" r="32998" b="57063"/>
          <a:stretch/>
        </p:blipFill>
        <p:spPr bwMode="auto">
          <a:xfrm>
            <a:off x="25946" y="4251071"/>
            <a:ext cx="2088257" cy="942388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5169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5931878"/>
              </p:ext>
            </p:extLst>
          </p:nvPr>
        </p:nvGraphicFramePr>
        <p:xfrm>
          <a:off x="179512" y="116632"/>
          <a:ext cx="4675460" cy="6616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Acrobat Document" r:id="rId3" imgW="5667204" imgH="8019948" progId="AcroExch.Document.7">
                  <p:embed/>
                </p:oleObj>
              </mc:Choice>
              <mc:Fallback>
                <p:oleObj name="Acrobat Document" r:id="rId3" imgW="5667204" imgH="8019948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9512" y="116632"/>
                        <a:ext cx="4675460" cy="66164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148064" y="1124744"/>
            <a:ext cx="33843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Найти   интересующую вас информацию , записаться на приём к специалистам</a:t>
            </a:r>
          </a:p>
          <a:p>
            <a:pPr algn="ctr"/>
            <a:r>
              <a:rPr lang="ru-RU" dirty="0" smtClean="0"/>
              <a:t>вы можете на</a:t>
            </a:r>
          </a:p>
          <a:p>
            <a:pPr algn="ctr"/>
            <a:r>
              <a:rPr lang="ru-RU" dirty="0" smtClean="0"/>
              <a:t>официальном  сайте </a:t>
            </a:r>
          </a:p>
          <a:p>
            <a:pPr algn="ctr"/>
            <a:r>
              <a:rPr lang="ru-RU" dirty="0" smtClean="0"/>
              <a:t>ЦППМСП «Ладо»</a:t>
            </a:r>
            <a:endParaRPr lang="ru-RU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284984"/>
            <a:ext cx="3920158" cy="2264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127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23528" y="260648"/>
            <a:ext cx="87129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i="1" dirty="0"/>
              <a:t>По данным ФБУЗ «Центр гигиенического образования населения» Роспотребнадзора,</a:t>
            </a:r>
            <a:r>
              <a:rPr lang="ru-RU" sz="1600" dirty="0"/>
              <a:t> </a:t>
            </a:r>
            <a:r>
              <a:rPr lang="ru-RU" sz="1600" b="1" i="1" dirty="0"/>
              <a:t>размещенным на сайте федеральной </a:t>
            </a:r>
            <a:r>
              <a:rPr lang="ru-RU" sz="1600" b="1" i="1" dirty="0" smtClean="0"/>
              <a:t>службы</a:t>
            </a:r>
            <a:r>
              <a:rPr lang="ru-RU" sz="1600" dirty="0" smtClean="0"/>
              <a:t>:</a:t>
            </a:r>
          </a:p>
          <a:p>
            <a:pPr algn="just"/>
            <a:endParaRPr lang="ru-RU" dirty="0"/>
          </a:p>
          <a:p>
            <a:pPr algn="just"/>
            <a:r>
              <a:rPr lang="ru-RU" dirty="0">
                <a:solidFill>
                  <a:srgbClr val="FF0000"/>
                </a:solidFill>
              </a:rPr>
              <a:t>С</a:t>
            </a:r>
            <a:r>
              <a:rPr lang="ru-RU" dirty="0" smtClean="0">
                <a:solidFill>
                  <a:srgbClr val="FF0000"/>
                </a:solidFill>
              </a:rPr>
              <a:t>нюс</a:t>
            </a:r>
            <a:r>
              <a:rPr lang="ru-RU" dirty="0"/>
              <a:t> – один из видов бездымного табака. </a:t>
            </a:r>
            <a:endParaRPr lang="ru-RU" dirty="0" smtClean="0"/>
          </a:p>
          <a:p>
            <a:pPr algn="just"/>
            <a:r>
              <a:rPr lang="ru-RU" dirty="0" smtClean="0"/>
              <a:t>Он </a:t>
            </a:r>
            <a:r>
              <a:rPr lang="ru-RU" dirty="0"/>
              <a:t>изготавливается из измельченных табачных листьев, которые пакуют в пакетики, и при использовании помещают между </a:t>
            </a:r>
            <a:r>
              <a:rPr lang="ru-RU" dirty="0" smtClean="0"/>
              <a:t> десной </a:t>
            </a:r>
            <a:r>
              <a:rPr lang="ru-RU" dirty="0"/>
              <a:t>и губой.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5410" y="2564904"/>
            <a:ext cx="7992888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Распространенное </a:t>
            </a:r>
            <a:r>
              <a:rPr lang="ru-RU" sz="16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заблуждение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–  что использование бездымного табака менее вредно,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сравнению с курением. Это не так! Снюс содержит более 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30 химических веществ,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потенциальным канцерогенным эффектом. </a:t>
            </a:r>
            <a:endParaRPr lang="ru-RU" sz="1600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Самые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опасные из них – </a:t>
            </a:r>
            <a:r>
              <a:rPr lang="ru-RU" sz="1600" i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нитрозамины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они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образуются 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еще при производстве, в процессе ферментации табака.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Доказано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что люди, которые употребляют снюс, фактически подвергаются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воздействию 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более высоких уровней нитрозаминов и других токсичных веществ, нежели курильщики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традиционных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сигарет. Употребление бездымного табака – доказанная </a:t>
            </a:r>
            <a:r>
              <a:rPr lang="ru-RU" sz="1600" i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причина </a:t>
            </a:r>
            <a:r>
              <a:rPr lang="ru-RU" sz="1600" i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развития  </a:t>
            </a:r>
            <a:r>
              <a:rPr lang="ru-RU" sz="1600" i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рака полости рта, рака поджелудочной железы, рака пищевода и рака легких. </a:t>
            </a: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82569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Главный внештатный токсиколог Свердловской области Андрей Чекмарев рассказал об опасности снюсов&amp;nbsp;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477" y="332656"/>
            <a:ext cx="3327427" cy="230425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3851920" y="496144"/>
            <a:ext cx="422423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/>
              <a:t>Главный внештатный токсиколог Свердловской </a:t>
            </a:r>
            <a:r>
              <a:rPr lang="ru-RU" sz="1200" dirty="0" smtClean="0"/>
              <a:t>области</a:t>
            </a:r>
          </a:p>
          <a:p>
            <a:r>
              <a:rPr lang="ru-RU" sz="1200" dirty="0" smtClean="0"/>
              <a:t> </a:t>
            </a:r>
            <a:r>
              <a:rPr lang="ru-RU" sz="1200" dirty="0"/>
              <a:t>Андрей Чекмарев рассказал об опасности </a:t>
            </a:r>
            <a:r>
              <a:rPr lang="ru-RU" sz="1200" dirty="0" smtClean="0"/>
              <a:t>снюсов.</a:t>
            </a:r>
          </a:p>
          <a:p>
            <a:r>
              <a:rPr lang="ru-RU" sz="1200" dirty="0"/>
              <a:t> </a:t>
            </a:r>
          </a:p>
          <a:p>
            <a:r>
              <a:rPr lang="ru-RU" sz="1200" dirty="0"/>
              <a:t>Фото: Артем Устюжанин / E1.RU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51520" y="3068960"/>
            <a:ext cx="8712968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b="1" dirty="0" smtClean="0"/>
              <a:t>Когда </a:t>
            </a:r>
            <a:r>
              <a:rPr lang="ru-RU" b="1" dirty="0"/>
              <a:t>в токсикоцентр стали поступать первые пациенты</a:t>
            </a:r>
            <a:r>
              <a:rPr lang="ru-RU" b="1" dirty="0" smtClean="0"/>
              <a:t>?</a:t>
            </a:r>
          </a:p>
          <a:p>
            <a:pPr marL="285750" indent="-285750">
              <a:buFontTx/>
              <a:buChar char="-"/>
            </a:pPr>
            <a:endParaRPr lang="ru-RU" dirty="0"/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— Начиная с сентября 2019 года. С этого времени в наш центр было доставлено восемь екатеринбургских школьников. Сколько отравившихся детей по всей Свердловской области, я пока сказать не могу, еще нет данных. Если состояние не тяжелое, к нам не перевозят, спасают в местных больницах. </a:t>
            </a: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Самому младшему из наших пациентов 10 лет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Еще четверым подросткам тоже не больше 14. Возраст остальных от 14 до 17. Я специально поднял статистику за несколько лет. </a:t>
            </a: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Раньше у нас никогда не было пациентов с отравлением никотином. Только с этого сентября и только подростки.</a:t>
            </a:r>
          </a:p>
          <a:p>
            <a:pPr algn="just"/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50425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572766"/>
            <a:ext cx="877615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 В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одной дозе, то есть </a:t>
            </a: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одном леденце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содержание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никотина — </a:t>
            </a: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60–90 миллиграммов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 Сравните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в сигарете обычно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содержится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от 1 до 3 миллиграммов никотина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 данным из токсикологической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литературы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смертельная доза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никотина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возможна при </a:t>
            </a: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0,5–1 миллиграмма на </a:t>
            </a:r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килограмм </a:t>
            </a: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веса тела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человека.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  Вес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среднестатистического </a:t>
            </a: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взрослого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около 70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килограммов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то есть </a:t>
            </a: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смертельная </a:t>
            </a:r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доза </a:t>
            </a: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— 70 мг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никотина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 Среднестатистический  </a:t>
            </a: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ребенок весит 35–40 кг,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то есть </a:t>
            </a: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30–40 мг </a:t>
            </a:r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— уже  </a:t>
            </a: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смертельная доза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для него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  Ребенок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засунув снюс под губу, за короткое время,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30 минут — 1 час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получает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дозу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никотина в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3–5 пачек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сигарет.</a:t>
            </a:r>
            <a:endParaRPr lang="ru-RU" sz="16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3" name="Рисунок 2" descr="В одной подушечке снюса содержится от 50 до 150 мг никотина. При этом его смертельная доза для ребенка — 20–40 мг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717032"/>
            <a:ext cx="3024336" cy="29523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02937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static.ngs.ru/news/99/preview/e56eb10c0474cce53efbe3f42e27e7c507041711_900.jpg"/>
          <p:cNvPicPr>
            <a:picLocks noGrp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6"/>
            <a:ext cx="5976664" cy="633670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5508104" y="3501008"/>
            <a:ext cx="3456384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пакетике  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снюса </a:t>
            </a:r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никотина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больше, </a:t>
            </a:r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чем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трех пачках сигарет, </a:t>
            </a:r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смертельная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доза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ребенка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9989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static.ngs.ru/news/99/preview/2e164634e349d6fdca723617cc2ffc210b9b5269_90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5544616" cy="6309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Теперь в снюсах нет чистого табака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59448">
            <a:off x="5364088" y="1033780"/>
            <a:ext cx="3590925" cy="23952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79403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static.ngs.ru/news/99/preview/0ddf5c3ed683c0c97689e654cee0a5fe04328c49_90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40579"/>
            <a:ext cx="6696744" cy="626469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 rot="783600">
            <a:off x="5580111" y="768110"/>
            <a:ext cx="3368230" cy="132343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1600" dirty="0"/>
              <a:t>Всё, как правило, начинается </a:t>
            </a:r>
            <a:endParaRPr lang="ru-RU" sz="1600" dirty="0" smtClean="0"/>
          </a:p>
          <a:p>
            <a:r>
              <a:rPr lang="ru-RU" sz="1600" dirty="0" smtClean="0"/>
              <a:t>с </a:t>
            </a:r>
            <a:r>
              <a:rPr lang="ru-RU" sz="1600" dirty="0"/>
              <a:t>тошноты, головокружения</a:t>
            </a:r>
            <a:r>
              <a:rPr lang="ru-RU" sz="1600" dirty="0" smtClean="0"/>
              <a:t>,</a:t>
            </a:r>
          </a:p>
          <a:p>
            <a:r>
              <a:rPr lang="ru-RU" sz="1600" dirty="0" smtClean="0"/>
              <a:t> </a:t>
            </a:r>
            <a:r>
              <a:rPr lang="ru-RU" sz="1600" dirty="0"/>
              <a:t>боли во рту, в области желудка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 </a:t>
            </a:r>
            <a:r>
              <a:rPr lang="ru-RU" sz="1600" dirty="0"/>
              <a:t>Обычно происходит </a:t>
            </a:r>
            <a:endParaRPr lang="ru-RU" sz="1600" dirty="0" smtClean="0"/>
          </a:p>
          <a:p>
            <a:r>
              <a:rPr lang="ru-RU" sz="1600" dirty="0" smtClean="0"/>
              <a:t>избыточное </a:t>
            </a:r>
            <a:r>
              <a:rPr lang="ru-RU" sz="1600" dirty="0"/>
              <a:t>выделение </a:t>
            </a:r>
            <a:r>
              <a:rPr lang="ru-RU" sz="1600" dirty="0" smtClean="0"/>
              <a:t>слюны.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84168" y="4149080"/>
            <a:ext cx="2808312" cy="181588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</a:rPr>
              <a:t>При наличии  каких-либо из этих симптомов, нужно</a:t>
            </a:r>
          </a:p>
          <a:p>
            <a:r>
              <a:rPr lang="ru-RU" sz="1400" b="1" dirty="0" smtClean="0">
                <a:solidFill>
                  <a:srgbClr val="FF0000"/>
                </a:solidFill>
              </a:rPr>
              <a:t>СРОЧНО обратиться к врачу!</a:t>
            </a:r>
          </a:p>
          <a:p>
            <a:endParaRPr lang="ru-RU" sz="1400" b="1" dirty="0">
              <a:solidFill>
                <a:srgbClr val="FF0000"/>
              </a:solidFill>
            </a:endParaRPr>
          </a:p>
          <a:p>
            <a:endParaRPr lang="ru-RU" sz="14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1400" b="1" dirty="0" smtClean="0">
                <a:solidFill>
                  <a:srgbClr val="FF0000"/>
                </a:solidFill>
              </a:rPr>
              <a:t>Отравление никотином может легко привести 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</a:rPr>
              <a:t>к смерти.</a:t>
            </a:r>
            <a:endParaRPr lang="ru-RU" sz="1400" b="1" dirty="0">
              <a:solidFill>
                <a:srgbClr val="FF0000"/>
              </a:solidFill>
            </a:endParaRPr>
          </a:p>
        </p:txBody>
      </p:sp>
      <p:pic>
        <p:nvPicPr>
          <p:cNvPr id="7" name="Рисунок 6" descr="В снюсах может быть разный наполнитель, в том числе растительный&amp;nbsp;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454995"/>
            <a:ext cx="1854007" cy="12346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319181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0"/>
            <a:ext cx="6480720" cy="504056"/>
          </a:xfrm>
        </p:spPr>
        <p:txBody>
          <a:bodyPr/>
          <a:lstStyle/>
          <a:p>
            <a:pPr marL="0" indent="0" algn="ctr">
              <a:buNone/>
            </a:pP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Какие  дети попадают в группу риска?</a:t>
            </a:r>
            <a:endParaRPr lang="ru-RU" sz="18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91880" y="463551"/>
            <a:ext cx="19643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ФАКТОРЫ  РИСКА</a:t>
            </a:r>
            <a:endParaRPr lang="ru-RU" sz="1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512" y="971382"/>
            <a:ext cx="2592288" cy="507831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00B050"/>
                </a:solidFill>
              </a:rPr>
              <a:t>Личностные</a:t>
            </a:r>
          </a:p>
          <a:p>
            <a:pPr algn="ctr"/>
            <a:endParaRPr lang="ru-RU" b="1" i="1" dirty="0">
              <a:solidFill>
                <a:schemeClr val="bg2">
                  <a:lumMod val="25000"/>
                </a:schemeClr>
              </a:solidFill>
            </a:endParaRPr>
          </a:p>
          <a:p>
            <a:pPr marL="285750" indent="-285750" algn="ctr">
              <a:buFont typeface="Arial" pitchFamily="34" charset="0"/>
              <a:buChar char="•"/>
            </a:pPr>
            <a:r>
              <a:rPr lang="ru-RU" sz="1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Импульсивность, склонность к необдуманным  поступкам;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Преобладание повышенной или пониженной эмоциональности (тревожность, эйфория, депрессия, подавленность и т.п.);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Неадекватность эмоциональных реакций;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Недостаточный уровень эмоционального интеллекта (неумение формулировать свои переживания в словах, неспособность учитывать состояние других людей);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Нарушение мотивации учебной и других видов конструктивной деятельности;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Бедность эмоциональных впечатлений в реальной жизни;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Склонность к протестным решениям, аффективным действиям, грубости   и др.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ru-RU" sz="12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47127" y="971382"/>
            <a:ext cx="2592288" cy="500136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00B050"/>
                </a:solidFill>
              </a:rPr>
              <a:t>Социальные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Дисгармоничные и нарушенные детско-родительские отношения;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Переживание  семейных кризисов (развод, смерть члена семьи, серьёзные заболевания );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Научение отклоняющемуся поведению в референтной группе;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Неуспешность в учёбе, конфликты с педагогами, непризнание авторитетов в «нормативном» поле;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Дефицит социально поддерживающих семей:</a:t>
            </a:r>
          </a:p>
          <a:p>
            <a:pPr algn="just"/>
            <a:r>
              <a:rPr lang="ru-RU" sz="12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- сиротство,</a:t>
            </a:r>
          </a:p>
          <a:p>
            <a:pPr algn="just"/>
            <a:r>
              <a:rPr lang="ru-RU" sz="12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-  неполные семьи,</a:t>
            </a:r>
          </a:p>
          <a:p>
            <a:pPr algn="just"/>
            <a:r>
              <a:rPr lang="ru-RU" sz="1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-  семьи с низким социальным</a:t>
            </a:r>
          </a:p>
          <a:p>
            <a:pPr algn="just"/>
            <a:r>
              <a:rPr lang="ru-RU" sz="12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статусом,</a:t>
            </a:r>
          </a:p>
          <a:p>
            <a:pPr algn="just"/>
            <a:r>
              <a:rPr lang="ru-RU" sz="1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-социальная изоляция, отсутствие друзей,</a:t>
            </a:r>
          </a:p>
          <a:p>
            <a:pPr algn="just"/>
            <a:r>
              <a:rPr lang="ru-RU" sz="1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- наличие проблемного окружения ;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Семьи с высоким материальным  достатком и   др.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ru-RU" sz="1300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00192" y="971382"/>
            <a:ext cx="2592288" cy="517064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00B050"/>
                </a:solidFill>
              </a:rPr>
              <a:t>Биологические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Наличие  наследственных и хронических соматических и аутоиммунных заболеваний;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Риски возникновения психосоматических и психических заболеваний и сопутствующих интеллектуальных и неврологических нарушений;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Наличие соматических заболеваний, приводящих к лёгким функциональным изменениям работы головного мозга (минимальным мозговым дисфункциям);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Фиксированное в анамнезе наличие нарушений и повреждений ЦНС органического генеза, и возникновение на их основе нарушений интеллектуальных процессов, восприятия, эмоций;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Проявление вариантов неравномерного ,поврежденного, искаженного, дефицитарного развития и др.</a:t>
            </a:r>
            <a:endParaRPr lang="ru-RU" sz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 стрелкой 8"/>
          <p:cNvCxnSpPr>
            <a:stCxn id="4" idx="1"/>
          </p:cNvCxnSpPr>
          <p:nvPr/>
        </p:nvCxnSpPr>
        <p:spPr>
          <a:xfrm flipH="1">
            <a:off x="1907704" y="632828"/>
            <a:ext cx="1584176" cy="16927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5456264" y="632828"/>
            <a:ext cx="1780032" cy="16927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4572000" y="717466"/>
            <a:ext cx="0" cy="2539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23528" y="6309320"/>
            <a:ext cx="85689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 smtClean="0">
                <a:solidFill>
                  <a:srgbClr val="FF0000"/>
                </a:solidFill>
              </a:rPr>
              <a:t>Дети, которые не научены родителями не брать у  людей   и не пробовать ничего   неизвестного, вплоть до  обычных конфет.</a:t>
            </a:r>
            <a:endParaRPr lang="ru-RU" sz="11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99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4255" y="131880"/>
            <a:ext cx="88201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Алгоритм действий при выявлении несовершеннолетнего, находящегося в состоянии острого отравления</a:t>
            </a:r>
          </a:p>
          <a:p>
            <a:pPr algn="ctr"/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аркотическими (психотропными, одурманивающими)  веществами</a:t>
            </a:r>
            <a:endParaRPr lang="ru-RU" sz="1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544" y="1196752"/>
            <a:ext cx="820891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1.Вызвать скорую медицинскую помощь.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2.Уложить пострадавшего с приподнятой верхней половиной туловища     и повёрнутой   на бок головой.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3. Очистить дыхательные пути от  слизи и  рвотных  масс.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4. Тщательно  осмотреть  состояния  кожных  покровов.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Следить за  характером  дыхания  до  прибытия  врача.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5. При  частоте  дыхательных движений меньше 8-10 раз в  1  минуту -      искусственное  дыхание  «изо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рта в рот».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86452" y="3212976"/>
            <a:ext cx="51710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Общие (основные)  признаки начала употребления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наркотических (психотропных, одурманивающих)  веществ</a:t>
            </a:r>
            <a:endParaRPr lang="ru-RU" sz="1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544" y="4005064"/>
            <a:ext cx="8695073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Снижение  интереса к учёбе,  обычным  увлечениям.</a:t>
            </a:r>
          </a:p>
          <a:p>
            <a:pPr marL="342900" indent="-342900">
              <a:buAutoNum type="arabicPeriod"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Появление отчуждённости,  эмоционально  холодного отношения к окружающим; возможно усиление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скрытности, появление лживости;</a:t>
            </a:r>
          </a:p>
          <a:p>
            <a:pPr marL="342900" indent="-342900">
              <a:buAutoNum type="arabicPeriod" startAt="3"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Появление эпизодов агрессивности, раздражительности, которые  сменяются  периодами неестественного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благодушия.</a:t>
            </a:r>
          </a:p>
          <a:p>
            <a:pPr marL="342900" indent="-342900">
              <a:buAutoNum type="arabicPeriod" startAt="4"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Эпизодическое наличие крупных  или непонятного происхождения сумм   денег.</a:t>
            </a:r>
          </a:p>
          <a:p>
            <a:pPr marL="342900" indent="-342900">
              <a:buAutoNum type="arabicPeriod" startAt="4"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Тенденция общаться с  подростками, которые заведомо  употребляют наркотики или ПАВ;</a:t>
            </a:r>
          </a:p>
          <a:p>
            <a:pPr marL="342900" indent="-342900">
              <a:buAutoNum type="arabicPeriod" startAt="4"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Наличие атрибутов наркотизации  (фольга,  таблетки и др.</a:t>
            </a:r>
          </a:p>
          <a:p>
            <a:pPr marL="342900" indent="-342900">
              <a:buAutoNum type="arabicPeriod" startAt="4"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Изменение аппетита -  от  полного отсутствия до резкого усиления, обжорства; периодические тошнота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и</a:t>
            </a:r>
            <a:r>
              <a:rPr lang="en-US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или рвота.</a:t>
            </a:r>
          </a:p>
          <a:p>
            <a:pPr algn="ctr"/>
            <a:r>
              <a:rPr lang="ru-RU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Окончательное   подтверждение или опровержение  может дать только  врач!</a:t>
            </a:r>
          </a:p>
          <a:p>
            <a:pPr algn="ctr"/>
            <a:r>
              <a:rPr lang="ru-RU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 подозрении на употребление  наркотиков или ПАВ важно проявлять тактичность и осторожность.</a:t>
            </a:r>
          </a:p>
        </p:txBody>
      </p:sp>
    </p:spTree>
    <p:extLst>
      <p:ext uri="{BB962C8B-B14F-4D97-AF65-F5344CB8AC3E}">
        <p14:creationId xmlns:p14="http://schemas.microsoft.com/office/powerpoint/2010/main" val="980946910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139</TotalTime>
  <Words>1048</Words>
  <Application>Microsoft Office PowerPoint</Application>
  <PresentationFormat>Экран (4:3)</PresentationFormat>
  <Paragraphs>122</Paragraphs>
  <Slides>13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Georgia</vt:lpstr>
      <vt:lpstr>Times New Roman</vt:lpstr>
      <vt:lpstr>Trebuchet MS</vt:lpstr>
      <vt:lpstr>Воздушный поток</vt:lpstr>
      <vt:lpstr>Acrobat Document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Какие  дети попадают в группу риска?</vt:lpstr>
      <vt:lpstr>Презентация PowerPoint</vt:lpstr>
      <vt:lpstr>  Для оказания помощи   несовершеннолетним, находящимся в состоянии наркотического  и  токсического   опьянения (отравления) рекомендуется обращаться :   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Alexander</cp:lastModifiedBy>
  <cp:revision>24</cp:revision>
  <dcterms:created xsi:type="dcterms:W3CDTF">2019-12-26T03:13:36Z</dcterms:created>
  <dcterms:modified xsi:type="dcterms:W3CDTF">2019-12-30T03:25:14Z</dcterms:modified>
</cp:coreProperties>
</file>